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537" r:id="rId2"/>
    <p:sldId id="328" r:id="rId3"/>
    <p:sldId id="559" r:id="rId4"/>
    <p:sldId id="549" r:id="rId5"/>
    <p:sldId id="550" r:id="rId6"/>
    <p:sldId id="551" r:id="rId7"/>
    <p:sldId id="552" r:id="rId8"/>
    <p:sldId id="553" r:id="rId9"/>
    <p:sldId id="583" r:id="rId10"/>
    <p:sldId id="582" r:id="rId11"/>
    <p:sldId id="554" r:id="rId12"/>
    <p:sldId id="555" r:id="rId13"/>
    <p:sldId id="584" r:id="rId14"/>
    <p:sldId id="600" r:id="rId15"/>
    <p:sldId id="601" r:id="rId16"/>
    <p:sldId id="556" r:id="rId17"/>
    <p:sldId id="557" r:id="rId18"/>
    <p:sldId id="602" r:id="rId19"/>
    <p:sldId id="603" r:id="rId20"/>
    <p:sldId id="560" r:id="rId21"/>
    <p:sldId id="604" r:id="rId22"/>
    <p:sldId id="590" r:id="rId23"/>
    <p:sldId id="588" r:id="rId24"/>
    <p:sldId id="589" r:id="rId25"/>
    <p:sldId id="59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68"/>
    <p:restoredTop sz="94672"/>
  </p:normalViewPr>
  <p:slideViewPr>
    <p:cSldViewPr snapToGrid="0" snapToObjects="1">
      <p:cViewPr varScale="1">
        <p:scale>
          <a:sx n="99" d="100"/>
          <a:sy n="99" d="100"/>
        </p:scale>
        <p:origin x="184"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86847"/>
            <a:ext cx="10972800" cy="106838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555234"/>
            <a:ext cx="10972800" cy="45709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5191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72731"/>
            <a:ext cx="10972800" cy="1068387"/>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541119"/>
            <a:ext cx="5384800" cy="45850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541119"/>
            <a:ext cx="5384800" cy="45850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10972800" cy="1068387"/>
          </a:xfrm>
        </p:spPr>
        <p:txBody>
          <a:bodyPr/>
          <a:lstStyle>
            <a:lvl1pPr algn="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4/15/25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70"/>
            <a:ext cx="10972800" cy="1068387"/>
          </a:xfrm>
        </p:spPr>
        <p:txBody>
          <a:bodyPr/>
          <a:lstStyle>
            <a:lvl1pPr algn="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4/15/25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4/15/25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4/15/25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 Phase Transformations</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6662057" cy="3965670"/>
          </a:xfrm>
        </p:spPr>
        <p:txBody>
          <a:bodyPr/>
          <a:lstStyle/>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7512369" y="1968501"/>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a:xfrm>
            <a:off x="609600" y="699816"/>
            <a:ext cx="10972800" cy="1068387"/>
          </a:xfrm>
        </p:spPr>
        <p:txBody>
          <a:bodyPr/>
          <a:lstStyle/>
          <a:p>
            <a:r>
              <a:rPr lang="en-US" dirty="0"/>
              <a:t>LOCA 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8511" y="1768203"/>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PCMI,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C427-2607-B114-3E11-A758EF41AE0B}"/>
              </a:ext>
            </a:extLst>
          </p:cNvPr>
          <p:cNvSpPr>
            <a:spLocks noGrp="1"/>
          </p:cNvSpPr>
          <p:nvPr>
            <p:ph type="title"/>
          </p:nvPr>
        </p:nvSpPr>
        <p:spPr/>
        <p:txBody>
          <a:bodyPr/>
          <a:lstStyle/>
          <a:p>
            <a:r>
              <a:rPr lang="en-US" dirty="0"/>
              <a:t>LOCA Summary</a:t>
            </a:r>
          </a:p>
        </p:txBody>
      </p:sp>
      <p:sp>
        <p:nvSpPr>
          <p:cNvPr id="3" name="Content Placeholder 2">
            <a:extLst>
              <a:ext uri="{FF2B5EF4-FFF2-40B4-BE49-F238E27FC236}">
                <a16:creationId xmlns:a16="http://schemas.microsoft.com/office/drawing/2014/main" id="{9C635AAB-7499-3072-496C-01F0CFDE2050}"/>
              </a:ext>
            </a:extLst>
          </p:cNvPr>
          <p:cNvSpPr>
            <a:spLocks noGrp="1"/>
          </p:cNvSpPr>
          <p:nvPr>
            <p:ph idx="1"/>
          </p:nvPr>
        </p:nvSpPr>
        <p:spPr/>
        <p:txBody>
          <a:bodyPr/>
          <a:lstStyle/>
          <a:p>
            <a:r>
              <a:rPr lang="en-US" dirty="0"/>
              <a:t>LOCA, pipe break resulting in loss of coolant/flow</a:t>
            </a:r>
          </a:p>
          <a:p>
            <a:pPr lvl="1"/>
            <a:r>
              <a:rPr lang="en-US" dirty="0"/>
              <a:t>Increase in temperature, decrease in coolant pressure</a:t>
            </a:r>
          </a:p>
          <a:p>
            <a:pPr lvl="1"/>
            <a:r>
              <a:rPr lang="en-US" dirty="0"/>
              <a:t>High temperatures lead to increased oxidation, producing additional hydrogen, this can lead to embrittlement, ballooning, and burst of the cladding</a:t>
            </a:r>
          </a:p>
          <a:p>
            <a:pPr lvl="1"/>
            <a:r>
              <a:rPr lang="en-US" dirty="0"/>
              <a:t>LOCA occurs over a timescale of minutes, much longer than a RIA</a:t>
            </a:r>
          </a:p>
          <a:p>
            <a:pPr lvl="1"/>
            <a:endParaRPr lang="en-US" sz="2800" dirty="0"/>
          </a:p>
        </p:txBody>
      </p:sp>
      <p:sp>
        <p:nvSpPr>
          <p:cNvPr id="4" name="Slide Number Placeholder 3">
            <a:extLst>
              <a:ext uri="{FF2B5EF4-FFF2-40B4-BE49-F238E27FC236}">
                <a16:creationId xmlns:a16="http://schemas.microsoft.com/office/drawing/2014/main" id="{5F931953-4628-A1EE-E431-65E55A80783F}"/>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519507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B3E1-ED35-27EF-6429-761DF27C2698}"/>
              </a:ext>
            </a:extLst>
          </p:cNvPr>
          <p:cNvSpPr>
            <a:spLocks noGrp="1"/>
          </p:cNvSpPr>
          <p:nvPr>
            <p:ph type="title"/>
          </p:nvPr>
        </p:nvSpPr>
        <p:spPr/>
        <p:txBody>
          <a:bodyPr/>
          <a:lstStyle/>
          <a:p>
            <a:r>
              <a:rPr lang="en-US" dirty="0"/>
              <a:t>Accident tolerant fuels</a:t>
            </a:r>
          </a:p>
        </p:txBody>
      </p:sp>
      <p:sp>
        <p:nvSpPr>
          <p:cNvPr id="3" name="Text Placeholder 2">
            <a:extLst>
              <a:ext uri="{FF2B5EF4-FFF2-40B4-BE49-F238E27FC236}">
                <a16:creationId xmlns:a16="http://schemas.microsoft.com/office/drawing/2014/main" id="{86D6B23E-5676-3E4E-815A-518EF023AC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80657A-BF0B-8545-CD19-0A8AD48FA0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7913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123084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09262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4FC5-2ACE-C40F-F6C9-3D095E757E08}"/>
              </a:ext>
            </a:extLst>
          </p:cNvPr>
          <p:cNvSpPr>
            <a:spLocks noGrp="1"/>
          </p:cNvSpPr>
          <p:nvPr>
            <p:ph type="title"/>
          </p:nvPr>
        </p:nvSpPr>
        <p:spPr/>
        <p:txBody>
          <a:bodyPr/>
          <a:lstStyle/>
          <a:p>
            <a:r>
              <a:rPr lang="en-US" dirty="0"/>
              <a:t>Categories of ATF Concepts</a:t>
            </a:r>
          </a:p>
        </p:txBody>
      </p:sp>
      <p:sp>
        <p:nvSpPr>
          <p:cNvPr id="3" name="Content Placeholder 2">
            <a:extLst>
              <a:ext uri="{FF2B5EF4-FFF2-40B4-BE49-F238E27FC236}">
                <a16:creationId xmlns:a16="http://schemas.microsoft.com/office/drawing/2014/main" id="{2304D3F1-CEE4-03F9-A2BE-2B333CEE3B6F}"/>
              </a:ext>
            </a:extLst>
          </p:cNvPr>
          <p:cNvSpPr>
            <a:spLocks noGrp="1"/>
          </p:cNvSpPr>
          <p:nvPr>
            <p:ph sz="half" idx="1"/>
          </p:nvPr>
        </p:nvSpPr>
        <p:spPr>
          <a:xfrm>
            <a:off x="609599" y="1610693"/>
            <a:ext cx="10972799" cy="2530383"/>
          </a:xfrm>
        </p:spPr>
        <p:txBody>
          <a:bodyPr/>
          <a:lstStyle/>
          <a:p>
            <a:r>
              <a:rPr lang="en-US" sz="2000" dirty="0"/>
              <a:t>ATF can be divided into three main categories</a:t>
            </a:r>
          </a:p>
          <a:p>
            <a:pPr lvl="1"/>
            <a:r>
              <a:rPr lang="en-US" sz="2000" dirty="0"/>
              <a:t>near-term ATF improvements</a:t>
            </a:r>
          </a:p>
          <a:p>
            <a:pPr lvl="1"/>
            <a:r>
              <a:rPr lang="en-US" sz="2000" dirty="0"/>
              <a:t>novel fuel and cladding materials</a:t>
            </a:r>
          </a:p>
          <a:p>
            <a:pPr lvl="1"/>
            <a:r>
              <a:rPr lang="en-US" sz="2000" dirty="0"/>
              <a:t>transformational fuel and cladding concepts</a:t>
            </a:r>
          </a:p>
        </p:txBody>
      </p:sp>
      <p:sp>
        <p:nvSpPr>
          <p:cNvPr id="4" name="Content Placeholder 3">
            <a:extLst>
              <a:ext uri="{FF2B5EF4-FFF2-40B4-BE49-F238E27FC236}">
                <a16:creationId xmlns:a16="http://schemas.microsoft.com/office/drawing/2014/main" id="{09C4FA07-C6D4-41BC-2E70-C1E35AC75547}"/>
              </a:ext>
            </a:extLst>
          </p:cNvPr>
          <p:cNvSpPr>
            <a:spLocks noGrp="1"/>
          </p:cNvSpPr>
          <p:nvPr>
            <p:ph sz="half" idx="2"/>
          </p:nvPr>
        </p:nvSpPr>
        <p:spPr>
          <a:xfrm>
            <a:off x="609599" y="3756393"/>
            <a:ext cx="10972801" cy="2369772"/>
          </a:xfrm>
        </p:spPr>
        <p:txBody>
          <a:bodyPr/>
          <a:lstStyle/>
          <a:p>
            <a:r>
              <a:rPr lang="en-US" sz="2000" dirty="0"/>
              <a:t>Near-term ATF improvements</a:t>
            </a:r>
          </a:p>
          <a:p>
            <a:r>
              <a:rPr lang="en-US" sz="2000" dirty="0"/>
              <a:t>Zirconium-based cladding</a:t>
            </a:r>
          </a:p>
          <a:p>
            <a:pPr lvl="1"/>
            <a:r>
              <a:rPr lang="en-US" sz="2000" dirty="0"/>
              <a:t>coatings to improve corrosion resistance, especially under high T steam</a:t>
            </a:r>
          </a:p>
          <a:p>
            <a:r>
              <a:rPr lang="en-US" sz="2000" dirty="0"/>
              <a:t>Urania-based fuel</a:t>
            </a:r>
          </a:p>
          <a:p>
            <a:pPr lvl="1"/>
            <a:r>
              <a:rPr lang="en-US" sz="2000" dirty="0"/>
              <a:t>additives to increase thermal conductivity</a:t>
            </a:r>
          </a:p>
          <a:p>
            <a:r>
              <a:rPr lang="en-US" sz="2000" dirty="0"/>
              <a:t>These changes are mean to be drop-in replacements that are compatible with existing systems</a:t>
            </a:r>
          </a:p>
        </p:txBody>
      </p:sp>
      <p:sp>
        <p:nvSpPr>
          <p:cNvPr id="5" name="Slide Number Placeholder 4">
            <a:extLst>
              <a:ext uri="{FF2B5EF4-FFF2-40B4-BE49-F238E27FC236}">
                <a16:creationId xmlns:a16="http://schemas.microsoft.com/office/drawing/2014/main" id="{70BB80E4-C5EC-7FFF-F9C7-24990513D5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4091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26E66-8FDA-B32F-4FAA-874877401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AB5A7-46D9-09D8-5CCF-73B950D2ED7C}"/>
              </a:ext>
            </a:extLst>
          </p:cNvPr>
          <p:cNvSpPr>
            <a:spLocks noGrp="1"/>
          </p:cNvSpPr>
          <p:nvPr>
            <p:ph type="title"/>
          </p:nvPr>
        </p:nvSpPr>
        <p:spPr/>
        <p:txBody>
          <a:bodyPr/>
          <a:lstStyle/>
          <a:p>
            <a:r>
              <a:rPr lang="en-US" dirty="0"/>
              <a:t>Categories of ATF Concepts</a:t>
            </a:r>
          </a:p>
        </p:txBody>
      </p:sp>
      <p:sp>
        <p:nvSpPr>
          <p:cNvPr id="3" name="Content Placeholder 2">
            <a:extLst>
              <a:ext uri="{FF2B5EF4-FFF2-40B4-BE49-F238E27FC236}">
                <a16:creationId xmlns:a16="http://schemas.microsoft.com/office/drawing/2014/main" id="{428278A7-C377-CE8C-A804-1DD41393523D}"/>
              </a:ext>
            </a:extLst>
          </p:cNvPr>
          <p:cNvSpPr>
            <a:spLocks noGrp="1"/>
          </p:cNvSpPr>
          <p:nvPr>
            <p:ph sz="half" idx="1"/>
          </p:nvPr>
        </p:nvSpPr>
        <p:spPr>
          <a:xfrm>
            <a:off x="609599" y="1610693"/>
            <a:ext cx="10972799" cy="2530383"/>
          </a:xfrm>
        </p:spPr>
        <p:txBody>
          <a:bodyPr/>
          <a:lstStyle/>
          <a:p>
            <a:r>
              <a:rPr lang="en-US" sz="2000" dirty="0"/>
              <a:t>Novel fuel and cladding materials</a:t>
            </a:r>
          </a:p>
          <a:p>
            <a:pPr lvl="1"/>
            <a:r>
              <a:rPr lang="en-US" sz="2000" dirty="0"/>
              <a:t>U3Si2 fuels</a:t>
            </a:r>
          </a:p>
          <a:p>
            <a:pPr lvl="1"/>
            <a:r>
              <a:rPr lang="en-US" sz="2000" dirty="0" err="1"/>
              <a:t>FeCrAl</a:t>
            </a:r>
            <a:r>
              <a:rPr lang="en-US" sz="2000" dirty="0"/>
              <a:t> alloys for cladding</a:t>
            </a:r>
          </a:p>
          <a:p>
            <a:pPr lvl="1"/>
            <a:r>
              <a:rPr lang="en-US" sz="2000" dirty="0"/>
              <a:t>Minimal changes needed for LWR designs, could be deployed in 10ish years</a:t>
            </a:r>
          </a:p>
          <a:p>
            <a:pPr marL="457200" lvl="1" indent="0">
              <a:buNone/>
            </a:pPr>
            <a:endParaRPr lang="en-US" sz="2000" dirty="0"/>
          </a:p>
          <a:p>
            <a:pPr marL="457200" lvl="1" indent="0">
              <a:buNone/>
            </a:pPr>
            <a:endParaRPr lang="en-US" sz="2000" dirty="0"/>
          </a:p>
          <a:p>
            <a:r>
              <a:rPr lang="en-US" sz="2000" dirty="0"/>
              <a:t>Transformational fuel and cladding concepts</a:t>
            </a:r>
          </a:p>
          <a:p>
            <a:pPr lvl="1"/>
            <a:r>
              <a:rPr lang="en-US" sz="2000" dirty="0"/>
              <a:t>fully ceramic micro-encapsulated (FCM) fuels</a:t>
            </a:r>
          </a:p>
          <a:p>
            <a:pPr lvl="1"/>
            <a:r>
              <a:rPr lang="en-US" sz="2000" dirty="0" err="1"/>
              <a:t>SiC</a:t>
            </a:r>
            <a:r>
              <a:rPr lang="en-US" sz="2000" dirty="0"/>
              <a:t>/</a:t>
            </a:r>
            <a:r>
              <a:rPr lang="en-US" sz="2000" dirty="0" err="1"/>
              <a:t>SiC</a:t>
            </a:r>
            <a:r>
              <a:rPr lang="en-US" sz="2000" dirty="0"/>
              <a:t> composite cladding</a:t>
            </a:r>
          </a:p>
          <a:p>
            <a:pPr lvl="1"/>
            <a:r>
              <a:rPr lang="en-US" sz="2000" dirty="0"/>
              <a:t>drastically differ from traditional LWR fuel systems</a:t>
            </a:r>
          </a:p>
          <a:p>
            <a:pPr lvl="1"/>
            <a:r>
              <a:rPr lang="en-US" sz="2000" dirty="0"/>
              <a:t>may require significant modifications to reactor design and operation, but offer potentially large benefits to performance and/or safety</a:t>
            </a:r>
          </a:p>
          <a:p>
            <a:pPr lvl="1"/>
            <a:endParaRPr lang="en-US" sz="1600" dirty="0"/>
          </a:p>
          <a:p>
            <a:endParaRPr lang="en-US" sz="2000" dirty="0"/>
          </a:p>
        </p:txBody>
      </p:sp>
      <p:sp>
        <p:nvSpPr>
          <p:cNvPr id="5" name="Slide Number Placeholder 4">
            <a:extLst>
              <a:ext uri="{FF2B5EF4-FFF2-40B4-BE49-F238E27FC236}">
                <a16:creationId xmlns:a16="http://schemas.microsoft.com/office/drawing/2014/main" id="{A04D58E8-F560-2D2A-65EA-ED5EABE9DB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5169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Radial hydrides can form in used fuel after drying, and reduce ductility much more than circumferential hydrides</a:t>
            </a:r>
          </a:p>
          <a:p>
            <a:r>
              <a:rPr lang="en-US" sz="2000" dirty="0"/>
              <a:t>DHC is a phenomenon based upon increased solubility of hydrogen in the high tensile stress around a crack tip</a:t>
            </a:r>
          </a:p>
          <a:p>
            <a:r>
              <a:rPr lang="en-US" sz="2000" dirty="0"/>
              <a:t>Have the ability to predict hydrogen pickup in oxidized Zr cladding</a:t>
            </a:r>
          </a:p>
          <a:p>
            <a:r>
              <a:rPr lang="en-US" sz="2000" dirty="0"/>
              <a:t>Defined RIA/LOCA</a:t>
            </a:r>
          </a:p>
          <a:p>
            <a:r>
              <a:rPr lang="en-US" sz="2000" dirty="0"/>
              <a:t>RIA is often caused in PWR/BWR by control rod ejection/drop</a:t>
            </a:r>
          </a:p>
          <a:p>
            <a:pPr lvl="1"/>
            <a:r>
              <a:rPr lang="en-US" sz="2000" dirty="0"/>
              <a:t>RIA is a fast event, can lead to PCMI failures, ballooning, and in worst case scenarios, fuel dispersal</a:t>
            </a:r>
          </a:p>
          <a:p>
            <a:pPr lvl="1"/>
            <a:r>
              <a:rPr lang="en-US" sz="2000" dirty="0"/>
              <a:t>Effects of RIA depend on burnup include fission gas, FCMI, oxide layer, hydrides, cladding pressure, </a:t>
            </a:r>
            <a:r>
              <a:rPr lang="en-US" sz="2000" dirty="0" err="1"/>
              <a:t>etc</a:t>
            </a:r>
            <a:endParaRPr lang="en-US" sz="2000"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1985811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9338-AA0B-F88F-4001-3825DDCB4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9942F-14DA-E421-DDEA-80C99D493ABF}"/>
              </a:ext>
            </a:extLst>
          </p:cNvPr>
          <p:cNvSpPr>
            <a:spLocks noGrp="1"/>
          </p:cNvSpPr>
          <p:nvPr>
            <p:ph type="title"/>
          </p:nvPr>
        </p:nvSpPr>
        <p:spPr/>
        <p:txBody>
          <a:bodyPr/>
          <a:lstStyle/>
          <a:p>
            <a:r>
              <a:rPr lang="en-US" dirty="0"/>
              <a:t>Accident Safety Limits</a:t>
            </a:r>
          </a:p>
        </p:txBody>
      </p:sp>
      <p:sp>
        <p:nvSpPr>
          <p:cNvPr id="3" name="Text Placeholder 2">
            <a:extLst>
              <a:ext uri="{FF2B5EF4-FFF2-40B4-BE49-F238E27FC236}">
                <a16:creationId xmlns:a16="http://schemas.microsoft.com/office/drawing/2014/main" id="{5A5DD5E7-7A4C-3926-7489-D8DE4AC5CBF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D00FFF-8C40-CDC9-2F65-EB260F282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55603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F29A-CCC1-A8E2-E38F-4E5C92BBB7AC}"/>
              </a:ext>
            </a:extLst>
          </p:cNvPr>
          <p:cNvSpPr>
            <a:spLocks noGrp="1"/>
          </p:cNvSpPr>
          <p:nvPr>
            <p:ph type="title"/>
          </p:nvPr>
        </p:nvSpPr>
        <p:spPr/>
        <p:txBody>
          <a:bodyPr/>
          <a:lstStyle/>
          <a:p>
            <a:r>
              <a:rPr lang="en-US" dirty="0"/>
              <a:t>Accident Safety Limits</a:t>
            </a:r>
          </a:p>
        </p:txBody>
      </p:sp>
      <p:sp>
        <p:nvSpPr>
          <p:cNvPr id="3" name="Content Placeholder 2">
            <a:extLst>
              <a:ext uri="{FF2B5EF4-FFF2-40B4-BE49-F238E27FC236}">
                <a16:creationId xmlns:a16="http://schemas.microsoft.com/office/drawing/2014/main" id="{5E2FE1F6-CBDB-B78A-3F88-969ECEAFAFA1}"/>
              </a:ext>
            </a:extLst>
          </p:cNvPr>
          <p:cNvSpPr>
            <a:spLocks noGrp="1"/>
          </p:cNvSpPr>
          <p:nvPr>
            <p:ph idx="1"/>
          </p:nvPr>
        </p:nvSpPr>
        <p:spPr/>
        <p:txBody>
          <a:bodyPr/>
          <a:lstStyle/>
          <a:p>
            <a:r>
              <a:rPr lang="en-US" dirty="0"/>
              <a:t>Fuel cladding temperature cannot exceed 1204 C</a:t>
            </a:r>
          </a:p>
          <a:p>
            <a:r>
              <a:rPr lang="en-US" dirty="0"/>
              <a:t>Local cladding oxidation cannot exceed 17% of wall thickness</a:t>
            </a:r>
          </a:p>
          <a:p>
            <a:r>
              <a:rPr lang="en-US" dirty="0"/>
              <a:t>H generated must be less than 1% of the total amount that could be generated if all Zr were oxidized</a:t>
            </a:r>
          </a:p>
          <a:p>
            <a:r>
              <a:rPr lang="en-US" dirty="0"/>
              <a:t>Limits on radiation dose to staff</a:t>
            </a:r>
          </a:p>
          <a:p>
            <a:endParaRPr lang="en-US" dirty="0"/>
          </a:p>
          <a:p>
            <a:r>
              <a:rPr lang="en-US" dirty="0"/>
              <a:t>The response to steam oxidation, specifically on oxide growth and H generation is critical to evaluate safe performance (and potentially qualify new materials)</a:t>
            </a:r>
          </a:p>
        </p:txBody>
      </p:sp>
      <p:sp>
        <p:nvSpPr>
          <p:cNvPr id="4" name="Slide Number Placeholder 3">
            <a:extLst>
              <a:ext uri="{FF2B5EF4-FFF2-40B4-BE49-F238E27FC236}">
                <a16:creationId xmlns:a16="http://schemas.microsoft.com/office/drawing/2014/main" id="{F82D7DC4-01DC-0E65-DA78-8F7AF3F82AE3}"/>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470529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FB5B-42C7-AE03-7C61-6ECFD252E26D}"/>
              </a:ext>
            </a:extLst>
          </p:cNvPr>
          <p:cNvSpPr>
            <a:spLocks noGrp="1"/>
          </p:cNvSpPr>
          <p:nvPr>
            <p:ph type="title"/>
          </p:nvPr>
        </p:nvSpPr>
        <p:spPr/>
        <p:txBody>
          <a:bodyPr/>
          <a:lstStyle/>
          <a:p>
            <a:r>
              <a:rPr lang="en-US" dirty="0"/>
              <a:t>Steam Oxidation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F9FF1A-BE45-CD6F-BEC3-24BA3F815448}"/>
                  </a:ext>
                </a:extLst>
              </p:cNvPr>
              <p:cNvSpPr>
                <a:spLocks noGrp="1"/>
              </p:cNvSpPr>
              <p:nvPr>
                <p:ph idx="1"/>
              </p:nvPr>
            </p:nvSpPr>
            <p:spPr/>
            <p:txBody>
              <a:bodyPr/>
              <a:lstStyle/>
              <a:p>
                <a:r>
                  <a:rPr lang="en-US" dirty="0"/>
                  <a:t>High temperature steam oxidation will follow defined kinetic theory</a:t>
                </a:r>
              </a:p>
              <a:p>
                <a:r>
                  <a:rPr lang="en-US" dirty="0"/>
                  <a:t>Linear kinetics are followed with a thin oxidation layer, and parabolic kinetics are followed when the oxide layer is sufficiently thick to slow diffusive processes: Linear: </a:t>
                </a:r>
                <a14:m>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𝐾𝑡</m:t>
                    </m:r>
                  </m:oMath>
                </a14:m>
                <a:r>
                  <a:rPr lang="en-US" dirty="0"/>
                  <a:t> ; Parabolic: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𝑡</m:t>
                    </m:r>
                  </m:oMath>
                </a14:m>
                <a:r>
                  <a:rPr lang="en-US" dirty="0"/>
                  <a:t> </a:t>
                </a:r>
              </a:p>
              <a:p>
                <a:r>
                  <a:rPr lang="en-US" dirty="0" err="1"/>
                  <a:t>Paralinear</a:t>
                </a:r>
                <a:r>
                  <a:rPr lang="en-US" dirty="0"/>
                  <a:t> or sigmoidal kinetics can be followed for systems which can develop volatile oxides or intermediate oxides, respectively</a:t>
                </a:r>
              </a:p>
              <a:p>
                <a:r>
                  <a:rPr lang="en-US" dirty="0"/>
                  <a:t>Breakaway or accelerated oxidation can result from sustained exposure to high T steam; include the failure of the oxide layer, exposing the bare material, and increasing the oxidation rate</a:t>
                </a:r>
              </a:p>
            </p:txBody>
          </p:sp>
        </mc:Choice>
        <mc:Fallback xmlns="">
          <p:sp>
            <p:nvSpPr>
              <p:cNvPr id="3" name="Content Placeholder 2">
                <a:extLst>
                  <a:ext uri="{FF2B5EF4-FFF2-40B4-BE49-F238E27FC236}">
                    <a16:creationId xmlns:a16="http://schemas.microsoft.com/office/drawing/2014/main" id="{91F9FF1A-BE45-CD6F-BEC3-24BA3F815448}"/>
                  </a:ext>
                </a:extLst>
              </p:cNvPr>
              <p:cNvSpPr>
                <a:spLocks noGrp="1" noRot="1" noChangeAspect="1" noMove="1" noResize="1" noEditPoints="1" noAdjustHandles="1" noChangeArrowheads="1" noChangeShapeType="1" noTextEdit="1"/>
              </p:cNvSpPr>
              <p:nvPr>
                <p:ph idx="1"/>
              </p:nvPr>
            </p:nvSpPr>
            <p:spPr>
              <a:blipFill>
                <a:blip r:embed="rId2"/>
                <a:stretch>
                  <a:fillRect l="-809"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EE5262-2430-8B29-4F79-51519089D6D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104029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C416-9C67-FE14-AA2C-6C59A876336B}"/>
              </a:ext>
            </a:extLst>
          </p:cNvPr>
          <p:cNvSpPr>
            <a:spLocks noGrp="1"/>
          </p:cNvSpPr>
          <p:nvPr>
            <p:ph type="title"/>
          </p:nvPr>
        </p:nvSpPr>
        <p:spPr/>
        <p:txBody>
          <a:bodyPr/>
          <a:lstStyle/>
          <a:p>
            <a:r>
              <a:rPr lang="en-US" dirty="0"/>
              <a:t>Steam Oxidation</a:t>
            </a:r>
          </a:p>
        </p:txBody>
      </p:sp>
      <p:sp>
        <p:nvSpPr>
          <p:cNvPr id="3" name="Content Placeholder 2">
            <a:extLst>
              <a:ext uri="{FF2B5EF4-FFF2-40B4-BE49-F238E27FC236}">
                <a16:creationId xmlns:a16="http://schemas.microsoft.com/office/drawing/2014/main" id="{EC57FB20-BF20-E237-2071-9201F86B12AE}"/>
              </a:ext>
            </a:extLst>
          </p:cNvPr>
          <p:cNvSpPr>
            <a:spLocks noGrp="1"/>
          </p:cNvSpPr>
          <p:nvPr>
            <p:ph idx="1"/>
          </p:nvPr>
        </p:nvSpPr>
        <p:spPr>
          <a:xfrm>
            <a:off x="609600" y="2160495"/>
            <a:ext cx="6727113" cy="3965670"/>
          </a:xfrm>
        </p:spPr>
        <p:txBody>
          <a:bodyPr/>
          <a:lstStyle/>
          <a:p>
            <a:r>
              <a:rPr lang="en-US" dirty="0"/>
              <a:t>Zr oxidizes with an exothermic reaction</a:t>
            </a:r>
          </a:p>
          <a:p>
            <a:r>
              <a:rPr lang="en-US" dirty="0"/>
              <a:t>Below 600C, the reaction follow a parabolic or cubic rate law resulting in a uniform and passivating oxide layer</a:t>
            </a:r>
          </a:p>
          <a:p>
            <a:r>
              <a:rPr lang="en-US" dirty="0"/>
              <a:t>At higher T, the oxide layer can crack due to surface stresses, resulting in breakaway oxidation</a:t>
            </a:r>
          </a:p>
          <a:p>
            <a:r>
              <a:rPr lang="en-US" dirty="0"/>
              <a:t>At loss of passivation, the oxidation rate can become linear and localized</a:t>
            </a:r>
          </a:p>
        </p:txBody>
      </p:sp>
      <p:sp>
        <p:nvSpPr>
          <p:cNvPr id="4" name="Slide Number Placeholder 3">
            <a:extLst>
              <a:ext uri="{FF2B5EF4-FFF2-40B4-BE49-F238E27FC236}">
                <a16:creationId xmlns:a16="http://schemas.microsoft.com/office/drawing/2014/main" id="{FA4B2700-FC0C-E594-70CE-9E1714D718B6}"/>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CAAB5EF1-9B58-EAB3-A4CA-6035DCDE6D03}"/>
              </a:ext>
            </a:extLst>
          </p:cNvPr>
          <p:cNvPicPr>
            <a:picLocks noChangeAspect="1"/>
          </p:cNvPicPr>
          <p:nvPr/>
        </p:nvPicPr>
        <p:blipFill>
          <a:blip r:embed="rId2"/>
          <a:stretch>
            <a:fillRect/>
          </a:stretch>
        </p:blipFill>
        <p:spPr>
          <a:xfrm>
            <a:off x="7336713" y="2198687"/>
            <a:ext cx="3940553" cy="421683"/>
          </a:xfrm>
          <a:prstGeom prst="rect">
            <a:avLst/>
          </a:prstGeom>
        </p:spPr>
      </p:pic>
      <p:pic>
        <p:nvPicPr>
          <p:cNvPr id="6" name="Picture 5">
            <a:extLst>
              <a:ext uri="{FF2B5EF4-FFF2-40B4-BE49-F238E27FC236}">
                <a16:creationId xmlns:a16="http://schemas.microsoft.com/office/drawing/2014/main" id="{5BF8272A-720F-B15A-0209-3487DF34AB1F}"/>
              </a:ext>
            </a:extLst>
          </p:cNvPr>
          <p:cNvPicPr>
            <a:picLocks noChangeAspect="1"/>
          </p:cNvPicPr>
          <p:nvPr/>
        </p:nvPicPr>
        <p:blipFill>
          <a:blip r:embed="rId3"/>
          <a:stretch>
            <a:fillRect/>
          </a:stretch>
        </p:blipFill>
        <p:spPr>
          <a:xfrm>
            <a:off x="7192440" y="2709567"/>
            <a:ext cx="4229100" cy="3327400"/>
          </a:xfrm>
          <a:prstGeom prst="rect">
            <a:avLst/>
          </a:prstGeom>
        </p:spPr>
      </p:pic>
      <p:sp>
        <p:nvSpPr>
          <p:cNvPr id="8" name="TextBox 7">
            <a:extLst>
              <a:ext uri="{FF2B5EF4-FFF2-40B4-BE49-F238E27FC236}">
                <a16:creationId xmlns:a16="http://schemas.microsoft.com/office/drawing/2014/main" id="{033C0134-683F-876E-8913-91B7DB7959B6}"/>
              </a:ext>
            </a:extLst>
          </p:cNvPr>
          <p:cNvSpPr txBox="1"/>
          <p:nvPr/>
        </p:nvSpPr>
        <p:spPr>
          <a:xfrm>
            <a:off x="7989792" y="4977994"/>
            <a:ext cx="3287474" cy="369332"/>
          </a:xfrm>
          <a:prstGeom prst="rect">
            <a:avLst/>
          </a:prstGeom>
          <a:noFill/>
        </p:spPr>
        <p:txBody>
          <a:bodyPr wrap="square">
            <a:spAutoFit/>
          </a:bodyPr>
          <a:lstStyle/>
          <a:p>
            <a:pPr algn="ctr"/>
            <a:r>
              <a:rPr lang="en-US" dirty="0" err="1">
                <a:effectLst/>
                <a:latin typeface="Helvetica" pitchFamily="2" charset="0"/>
              </a:rPr>
              <a:t>Zirlo</a:t>
            </a:r>
            <a:r>
              <a:rPr lang="en-US" dirty="0">
                <a:effectLst/>
                <a:latin typeface="Helvetica" pitchFamily="2" charset="0"/>
              </a:rPr>
              <a:t> at 1000C in steam</a:t>
            </a:r>
          </a:p>
        </p:txBody>
      </p:sp>
    </p:spTree>
    <p:extLst>
      <p:ext uri="{BB962C8B-B14F-4D97-AF65-F5344CB8AC3E}">
        <p14:creationId xmlns:p14="http://schemas.microsoft.com/office/powerpoint/2010/main" val="2848600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A7C9-5774-0FFC-D341-F1C13912EA01}"/>
              </a:ext>
            </a:extLst>
          </p:cNvPr>
          <p:cNvSpPr>
            <a:spLocks noGrp="1"/>
          </p:cNvSpPr>
          <p:nvPr>
            <p:ph type="title"/>
          </p:nvPr>
        </p:nvSpPr>
        <p:spPr/>
        <p:txBody>
          <a:bodyPr/>
          <a:lstStyle/>
          <a:p>
            <a:r>
              <a:rPr lang="en-US" dirty="0"/>
              <a:t>Steam Oxidation</a:t>
            </a:r>
          </a:p>
        </p:txBody>
      </p:sp>
      <p:sp>
        <p:nvSpPr>
          <p:cNvPr id="3" name="Content Placeholder 2">
            <a:extLst>
              <a:ext uri="{FF2B5EF4-FFF2-40B4-BE49-F238E27FC236}">
                <a16:creationId xmlns:a16="http://schemas.microsoft.com/office/drawing/2014/main" id="{9A546124-2D5B-F44A-CE6B-FED4DD34C7ED}"/>
              </a:ext>
            </a:extLst>
          </p:cNvPr>
          <p:cNvSpPr>
            <a:spLocks noGrp="1"/>
          </p:cNvSpPr>
          <p:nvPr>
            <p:ph idx="1"/>
          </p:nvPr>
        </p:nvSpPr>
        <p:spPr>
          <a:xfrm>
            <a:off x="609600" y="2160495"/>
            <a:ext cx="5149755" cy="3965670"/>
          </a:xfrm>
        </p:spPr>
        <p:txBody>
          <a:bodyPr/>
          <a:lstStyle/>
          <a:p>
            <a:r>
              <a:rPr lang="en-US" dirty="0"/>
              <a:t>Right is an image of Zircaloy-2 after steam oxidation for 8 hours at a) 800 C, b) 1000 C, c) 1200 C</a:t>
            </a:r>
          </a:p>
          <a:p>
            <a:r>
              <a:rPr lang="en-US" dirty="0"/>
              <a:t>At 800C, the oxide layer is intact and passivating</a:t>
            </a:r>
          </a:p>
          <a:p>
            <a:r>
              <a:rPr lang="en-US" dirty="0"/>
              <a:t>At higher temperatures, the oxide layer is thicker and cracked</a:t>
            </a:r>
          </a:p>
          <a:p>
            <a:r>
              <a:rPr lang="en-US" dirty="0"/>
              <a:t>At 1200C, everything has been oxidized</a:t>
            </a:r>
          </a:p>
        </p:txBody>
      </p:sp>
      <p:sp>
        <p:nvSpPr>
          <p:cNvPr id="4" name="Slide Number Placeholder 3">
            <a:extLst>
              <a:ext uri="{FF2B5EF4-FFF2-40B4-BE49-F238E27FC236}">
                <a16:creationId xmlns:a16="http://schemas.microsoft.com/office/drawing/2014/main" id="{1EE9512F-7F3D-232B-A457-962236D9A0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601B1FA7-966A-A1E4-78A4-73C4131265AB}"/>
              </a:ext>
            </a:extLst>
          </p:cNvPr>
          <p:cNvPicPr>
            <a:picLocks noChangeAspect="1"/>
          </p:cNvPicPr>
          <p:nvPr/>
        </p:nvPicPr>
        <p:blipFill>
          <a:blip r:embed="rId2"/>
          <a:stretch>
            <a:fillRect/>
          </a:stretch>
        </p:blipFill>
        <p:spPr>
          <a:xfrm>
            <a:off x="5867400" y="2068513"/>
            <a:ext cx="5715000" cy="4470400"/>
          </a:xfrm>
          <a:prstGeom prst="rect">
            <a:avLst/>
          </a:prstGeom>
        </p:spPr>
      </p:pic>
    </p:spTree>
    <p:extLst>
      <p:ext uri="{BB962C8B-B14F-4D97-AF65-F5344CB8AC3E}">
        <p14:creationId xmlns:p14="http://schemas.microsoft.com/office/powerpoint/2010/main" val="1191362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thus,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In PWR/BWR often initiated by control rod ejection/drop</a:t>
            </a:r>
          </a:p>
          <a:p>
            <a:r>
              <a:rPr lang="en-US" dirty="0"/>
              <a:t>Shorter pulses have greater impact than longer pulses (given same energy deposition)</a:t>
            </a:r>
          </a:p>
          <a:p>
            <a:r>
              <a:rPr lang="en-US" dirty="0"/>
              <a:t>Fast accident, causing temperature spike, pellet expansion, gas expansion</a:t>
            </a:r>
          </a:p>
          <a:p>
            <a:r>
              <a:rPr lang="en-US" dirty="0"/>
              <a:t>Can lead to PCMI or DNB failure events, and in worst case fuel ejection</a:t>
            </a:r>
          </a:p>
          <a:p>
            <a:r>
              <a:rPr lang="en-US" dirty="0"/>
              <a:t>Effects of RIA depend on burnup</a:t>
            </a:r>
          </a:p>
          <a:p>
            <a:pPr lvl="1"/>
            <a:r>
              <a:rPr lang="en-US" dirty="0"/>
              <a:t>fission gas, PCMI,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82489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The reactor water is expelled into the containment</a:t>
            </a:r>
          </a:p>
          <a:p>
            <a:r>
              <a:rPr lang="en-US" sz="2000" dirty="0"/>
              <a:t>The emergency core cooling system (ECCS) begins to remove heat</a:t>
            </a:r>
          </a:p>
          <a:p>
            <a:r>
              <a:rPr lang="en-US" sz="2000" dirty="0"/>
              <a:t>Safety requirement is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a:xfrm>
            <a:off x="609600" y="751704"/>
            <a:ext cx="10972800" cy="1068387"/>
          </a:xfrm>
        </p:spPr>
        <p:txBody>
          <a:bodyPr/>
          <a:lstStyle/>
          <a:p>
            <a:r>
              <a:rPr lang="en-US" dirty="0"/>
              <a:t>LOCA Blockages</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1820091"/>
            <a:ext cx="7010400" cy="4306074"/>
          </a:xfrm>
        </p:spPr>
        <p:txBody>
          <a:bodyPr/>
          <a:lstStyle/>
          <a:p>
            <a:r>
              <a:rPr lang="en-US" sz="2000" dirty="0"/>
              <a:t>During the heat-up, the cladding plastically deforms (balloon and rupture) due to decrease of the system pressure outside the fuel rod and decrease in cladding strength - rod pressure becomes higher than the system pressure </a:t>
            </a:r>
          </a:p>
          <a:p>
            <a:r>
              <a:rPr lang="en-US" sz="2000" dirty="0"/>
              <a:t>Creep strength of Zircaloy rapidly falls with the temperature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18453</TotalTime>
  <Words>1592</Words>
  <Application>Microsoft Macintosh PowerPoint</Application>
  <PresentationFormat>Widescreen</PresentationFormat>
  <Paragraphs>164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Cambria Math</vt:lpstr>
      <vt:lpstr>Helvetica</vt:lpstr>
      <vt:lpstr>NCStateU-horizontal-left-logo</vt:lpstr>
      <vt:lpstr>Nuclear Fuel Performance</vt:lpstr>
      <vt:lpstr>Last time</vt:lpstr>
      <vt:lpstr>Cladding Response</vt:lpstr>
      <vt:lpstr>Pulse Width</vt:lpstr>
      <vt:lpstr>Effect of Burnup</vt:lpstr>
      <vt:lpstr>RIA Summary</vt:lpstr>
      <vt:lpstr>Loss of Coolant Accident (LOCA)</vt:lpstr>
      <vt:lpstr>Loss of Coolant Accident (LOCA)</vt:lpstr>
      <vt:lpstr>LOCA Blockages</vt:lpstr>
      <vt:lpstr>LOCA Phase Transformations</vt:lpstr>
      <vt:lpstr>LOCA Oxidation</vt:lpstr>
      <vt:lpstr>Effect of Burnup</vt:lpstr>
      <vt:lpstr>Embrittlement</vt:lpstr>
      <vt:lpstr>LOCA Summary</vt:lpstr>
      <vt:lpstr>Accident tolerant fuels</vt:lpstr>
      <vt:lpstr>Mitigation through design</vt:lpstr>
      <vt:lpstr>Accident Tolerance</vt:lpstr>
      <vt:lpstr>Categories of ATF Concepts</vt:lpstr>
      <vt:lpstr>Categories of ATF Concepts</vt:lpstr>
      <vt:lpstr>Summary</vt:lpstr>
      <vt:lpstr>Accident Safety Limits</vt:lpstr>
      <vt:lpstr>Accident Safety Limits</vt:lpstr>
      <vt:lpstr>Steam Oxidation</vt:lpstr>
      <vt:lpstr>Steam Oxidation</vt:lpstr>
      <vt:lpstr>Steam Oxidation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158</cp:revision>
  <dcterms:created xsi:type="dcterms:W3CDTF">2020-02-19T20:03:05Z</dcterms:created>
  <dcterms:modified xsi:type="dcterms:W3CDTF">2025-04-15T20:41:19Z</dcterms:modified>
</cp:coreProperties>
</file>